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76"/>
  </p:normalViewPr>
  <p:slideViewPr>
    <p:cSldViewPr snapToGrid="0" snapToObjects="1">
      <p:cViewPr varScale="1">
        <p:scale>
          <a:sx n="142" d="100"/>
          <a:sy n="142" d="100"/>
        </p:scale>
        <p:origin x="-128" y="-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32E3-B29F-1D46-B965-8AE393032EAA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9D8-4FEC-8E4D-8014-A7706AD8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1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32E3-B29F-1D46-B965-8AE393032EAA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9D8-4FEC-8E4D-8014-A7706AD8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8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32E3-B29F-1D46-B965-8AE393032EAA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9D8-4FEC-8E4D-8014-A7706AD8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1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32E3-B29F-1D46-B965-8AE393032EAA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9D8-4FEC-8E4D-8014-A7706AD8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0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32E3-B29F-1D46-B965-8AE393032EAA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9D8-4FEC-8E4D-8014-A7706AD8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0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32E3-B29F-1D46-B965-8AE393032EAA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9D8-4FEC-8E4D-8014-A7706AD8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7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32E3-B29F-1D46-B965-8AE393032EAA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9D8-4FEC-8E4D-8014-A7706AD8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5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32E3-B29F-1D46-B965-8AE393032EAA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9D8-4FEC-8E4D-8014-A7706AD8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32E3-B29F-1D46-B965-8AE393032EAA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9D8-4FEC-8E4D-8014-A7706AD8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8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32E3-B29F-1D46-B965-8AE393032EAA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9D8-4FEC-8E4D-8014-A7706AD8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3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32E3-B29F-1D46-B965-8AE393032EAA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09D8-4FEC-8E4D-8014-A7706AD8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6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632E3-B29F-1D46-B965-8AE393032EAA}" type="datetimeFigureOut">
              <a:rPr lang="en-US" smtClean="0"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609D8-4FEC-8E4D-8014-A7706AD8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9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81388"/>
          </a:xfrm>
        </p:spPr>
        <p:txBody>
          <a:bodyPr>
            <a:normAutofit fontScale="90000"/>
          </a:bodyPr>
          <a:lstStyle/>
          <a:p>
            <a:r>
              <a:rPr lang="en-US" smtClean="0"/>
              <a:t>Interrupts</a:t>
            </a:r>
            <a:br>
              <a:rPr lang="en-US" smtClean="0"/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94085"/>
            <a:ext cx="9144000" cy="38637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PIC16F627A/628A/648A has 10 sources </a:t>
            </a:r>
            <a:r>
              <a:rPr lang="en-US" dirty="0" smtClean="0"/>
              <a:t>of interrupt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External Interrupt </a:t>
            </a:r>
            <a:r>
              <a:rPr lang="en-US" dirty="0" smtClean="0"/>
              <a:t>RB0/INT *</a:t>
            </a:r>
          </a:p>
          <a:p>
            <a:r>
              <a:rPr lang="en-US" dirty="0" smtClean="0"/>
              <a:t>• </a:t>
            </a:r>
            <a:r>
              <a:rPr lang="en-US" dirty="0"/>
              <a:t>TMR0 Overflow </a:t>
            </a:r>
            <a:r>
              <a:rPr lang="en-US" dirty="0" smtClean="0"/>
              <a:t>Interrupt *</a:t>
            </a:r>
          </a:p>
          <a:p>
            <a:r>
              <a:rPr lang="en-US" dirty="0" smtClean="0"/>
              <a:t>• </a:t>
            </a:r>
            <a:r>
              <a:rPr lang="en-US" dirty="0"/>
              <a:t>PORTB Change Interrupts (pins RB&lt;7:4</a:t>
            </a:r>
            <a:r>
              <a:rPr lang="en-US" dirty="0" smtClean="0"/>
              <a:t>&gt;) *</a:t>
            </a:r>
          </a:p>
          <a:p>
            <a:r>
              <a:rPr lang="en-US" dirty="0" smtClean="0"/>
              <a:t>• </a:t>
            </a:r>
            <a:r>
              <a:rPr lang="en-US" dirty="0"/>
              <a:t>Comparator </a:t>
            </a:r>
            <a:r>
              <a:rPr lang="en-US" dirty="0" smtClean="0"/>
              <a:t>Interrupt</a:t>
            </a:r>
          </a:p>
          <a:p>
            <a:r>
              <a:rPr lang="en-US" dirty="0" smtClean="0"/>
              <a:t>• </a:t>
            </a:r>
            <a:r>
              <a:rPr lang="en-US" dirty="0"/>
              <a:t>USART Interrupt </a:t>
            </a:r>
            <a:r>
              <a:rPr lang="en-US" dirty="0" smtClean="0"/>
              <a:t>TX</a:t>
            </a:r>
          </a:p>
          <a:p>
            <a:r>
              <a:rPr lang="en-US" dirty="0" smtClean="0"/>
              <a:t>• </a:t>
            </a:r>
            <a:r>
              <a:rPr lang="en-US" dirty="0"/>
              <a:t>USART Interrupt </a:t>
            </a:r>
            <a:r>
              <a:rPr lang="en-US" dirty="0" smtClean="0"/>
              <a:t>RX</a:t>
            </a:r>
          </a:p>
          <a:p>
            <a:r>
              <a:rPr lang="en-US" dirty="0" smtClean="0"/>
              <a:t>• </a:t>
            </a:r>
            <a:r>
              <a:rPr lang="en-US" dirty="0"/>
              <a:t>CCP </a:t>
            </a:r>
            <a:r>
              <a:rPr lang="en-US" dirty="0" smtClean="0"/>
              <a:t>Interrupt</a:t>
            </a:r>
          </a:p>
          <a:p>
            <a:r>
              <a:rPr lang="en-US" dirty="0" smtClean="0"/>
              <a:t>• </a:t>
            </a:r>
            <a:r>
              <a:rPr lang="en-US" dirty="0"/>
              <a:t>TMR1 Overflow </a:t>
            </a:r>
            <a:r>
              <a:rPr lang="en-US" dirty="0" smtClean="0"/>
              <a:t>Interrupt *</a:t>
            </a:r>
          </a:p>
          <a:p>
            <a:r>
              <a:rPr lang="en-US" dirty="0" smtClean="0"/>
              <a:t>• </a:t>
            </a:r>
            <a:r>
              <a:rPr lang="en-US" dirty="0"/>
              <a:t>TMR2 Match </a:t>
            </a:r>
            <a:r>
              <a:rPr lang="en-US" dirty="0" smtClean="0"/>
              <a:t>Interrupt *</a:t>
            </a:r>
          </a:p>
          <a:p>
            <a:r>
              <a:rPr lang="en-US" dirty="0" smtClean="0"/>
              <a:t>• </a:t>
            </a:r>
            <a:r>
              <a:rPr lang="en-US" dirty="0"/>
              <a:t>Data EEPROM Interrupt</a:t>
            </a:r>
          </a:p>
        </p:txBody>
      </p:sp>
    </p:spTree>
    <p:extLst>
      <p:ext uri="{BB962C8B-B14F-4D97-AF65-F5344CB8AC3E}">
        <p14:creationId xmlns:p14="http://schemas.microsoft.com/office/powerpoint/2010/main" val="744686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Timer 0 (TMR0) is an 8-bit register in bank 0</a:t>
            </a:r>
          </a:p>
          <a:p>
            <a:r>
              <a:rPr lang="en-US" dirty="0" smtClean="0"/>
              <a:t>TMR0 will set the Timer 0 flag (T0IF) on overflow from 0xff to 0x00</a:t>
            </a:r>
          </a:p>
          <a:p>
            <a:r>
              <a:rPr lang="en-US" dirty="0" smtClean="0"/>
              <a:t>T0IF will be set even if interrupts are not enabled (true for all interrupt flags)</a:t>
            </a:r>
          </a:p>
          <a:p>
            <a:r>
              <a:rPr lang="en-US" dirty="0" smtClean="0"/>
              <a:t>TMR0 will “tick” either from the system clock or from transitions externally (pin A4)</a:t>
            </a:r>
          </a:p>
          <a:p>
            <a:endParaRPr lang="en-US" dirty="0"/>
          </a:p>
          <a:p>
            <a:r>
              <a:rPr lang="en-US" dirty="0" smtClean="0"/>
              <a:t>We are interested in using Timer 0 with the system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61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Timer 0 users a “</a:t>
            </a:r>
            <a:r>
              <a:rPr lang="en-US" dirty="0" err="1" smtClean="0"/>
              <a:t>prescaler</a:t>
            </a:r>
            <a:r>
              <a:rPr lang="en-US" dirty="0" smtClean="0"/>
              <a:t>”. Think of the PIC as ticking every 1 microsecond. We can set different </a:t>
            </a:r>
            <a:r>
              <a:rPr lang="en-US" dirty="0" err="1" smtClean="0"/>
              <a:t>prescalers</a:t>
            </a:r>
            <a:r>
              <a:rPr lang="en-US" dirty="0" smtClean="0"/>
              <a:t> so that Timer 0 increments at a slower pace. Timer 0 has </a:t>
            </a:r>
            <a:r>
              <a:rPr lang="en-US" dirty="0" err="1" smtClean="0"/>
              <a:t>prescalers</a:t>
            </a:r>
            <a:r>
              <a:rPr lang="en-US" dirty="0" smtClean="0"/>
              <a:t> as follows: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2:1	increment every 2 microseconds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4:1	increment every 4 microseconds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 smtClean="0"/>
              <a:t>…..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 smtClean="0"/>
              <a:t>256:1 increment every 256 microseconds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 smtClean="0"/>
              <a:t>So Timer 0 can actually give time upto 65,536 microseconds. Note, there is no 1:1 prescaler.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0: revisit OPTION register (bank 1)</a:t>
            </a:r>
            <a:br>
              <a:rPr lang="en-US" dirty="0" smtClean="0"/>
            </a:br>
            <a:r>
              <a:rPr lang="en-US" sz="2800" dirty="0" err="1" smtClean="0"/>
              <a:t>bcf</a:t>
            </a:r>
            <a:r>
              <a:rPr lang="en-US" sz="2800" dirty="0" smtClean="0"/>
              <a:t>	OPTION,TOCS	; use internal clock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825624"/>
            <a:ext cx="9894757" cy="4740067"/>
          </a:xfrm>
        </p:spPr>
      </p:pic>
    </p:spTree>
    <p:extLst>
      <p:ext uri="{BB962C8B-B14F-4D97-AF65-F5344CB8AC3E}">
        <p14:creationId xmlns:p14="http://schemas.microsoft.com/office/powerpoint/2010/main" val="1185850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97800"/>
          </a:xfrm>
        </p:spPr>
        <p:txBody>
          <a:bodyPr>
            <a:normAutofit/>
          </a:bodyPr>
          <a:lstStyle/>
          <a:p>
            <a:r>
              <a:rPr lang="en-US" dirty="0" smtClean="0"/>
              <a:t>Timer 0 – revisit OPTION register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2800" dirty="0" err="1" smtClean="0"/>
              <a:t>bcf</a:t>
            </a:r>
            <a:r>
              <a:rPr lang="en-US" sz="2800" dirty="0" smtClean="0"/>
              <a:t>	OPTION,PSA	; select Timer0, not watch dog timer</a:t>
            </a:r>
            <a:br>
              <a:rPr lang="en-US" sz="2800" dirty="0" smtClean="0"/>
            </a:br>
            <a:r>
              <a:rPr lang="en-US" sz="2800" dirty="0"/>
              <a:t>	</a:t>
            </a:r>
            <a:r>
              <a:rPr lang="en-US" sz="2800" dirty="0" err="1" smtClean="0"/>
              <a:t>bcf</a:t>
            </a:r>
            <a:r>
              <a:rPr lang="en-US" sz="2800" dirty="0" smtClean="0"/>
              <a:t>	OPTION,2	; next three set </a:t>
            </a:r>
            <a:r>
              <a:rPr lang="en-US" sz="2800" dirty="0" err="1" smtClean="0"/>
              <a:t>prescaler</a:t>
            </a:r>
            <a:r>
              <a:rPr lang="en-US" sz="2800" dirty="0" smtClean="0"/>
              <a:t> to 2:1</a:t>
            </a:r>
            <a:br>
              <a:rPr lang="en-US" sz="2800" dirty="0" smtClean="0"/>
            </a:br>
            <a:r>
              <a:rPr lang="en-US" sz="2800" dirty="0"/>
              <a:t>	</a:t>
            </a:r>
            <a:r>
              <a:rPr lang="en-US" sz="2800" dirty="0" err="1" smtClean="0"/>
              <a:t>bcf</a:t>
            </a:r>
            <a:r>
              <a:rPr lang="en-US" sz="2800" dirty="0" smtClean="0"/>
              <a:t>	OPTION,1</a:t>
            </a:r>
            <a:br>
              <a:rPr lang="en-US" sz="2800" dirty="0" smtClean="0"/>
            </a:br>
            <a:r>
              <a:rPr lang="en-US" sz="2800" dirty="0"/>
              <a:t>	</a:t>
            </a:r>
            <a:r>
              <a:rPr lang="en-US" sz="2800" dirty="0" err="1" smtClean="0"/>
              <a:t>bcf</a:t>
            </a:r>
            <a:r>
              <a:rPr lang="en-US" sz="2800" dirty="0" smtClean="0"/>
              <a:t>	OPTION,0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28" y="3162924"/>
            <a:ext cx="6932222" cy="3237876"/>
          </a:xfrm>
        </p:spPr>
      </p:pic>
    </p:spTree>
    <p:extLst>
      <p:ext uri="{BB962C8B-B14F-4D97-AF65-F5344CB8AC3E}">
        <p14:creationId xmlns:p14="http://schemas.microsoft.com/office/powerpoint/2010/main" val="116069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0 – 500 microsecond timer, no 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see: we’ll need 250 “clicks” of the timer with a 2:1 </a:t>
            </a:r>
            <a:r>
              <a:rPr lang="en-US" dirty="0" err="1" smtClean="0"/>
              <a:t>prescaler</a:t>
            </a:r>
            <a:r>
              <a:rPr lang="en-US" dirty="0" smtClean="0"/>
              <a:t>. So we will load TMR0 with the value 0x06.</a:t>
            </a:r>
          </a:p>
          <a:p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/>
              <a:t>bsf</a:t>
            </a:r>
            <a:r>
              <a:rPr lang="en-US" dirty="0" smtClean="0"/>
              <a:t>		STATUS,RP0		; </a:t>
            </a:r>
            <a:r>
              <a:rPr lang="en-US" dirty="0" err="1" smtClean="0"/>
              <a:t>goto</a:t>
            </a:r>
            <a:r>
              <a:rPr lang="en-US" dirty="0" smtClean="0"/>
              <a:t> bank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; select system clock (bit 5), TMR0(bit 3), </a:t>
            </a:r>
            <a:r>
              <a:rPr lang="en-US" dirty="0" err="1" smtClean="0"/>
              <a:t>prescaler</a:t>
            </a:r>
            <a:r>
              <a:rPr lang="en-US" dirty="0" smtClean="0"/>
              <a:t> 2:1( bits 2-0)</a:t>
            </a:r>
            <a:br>
              <a:rPr lang="en-US" dirty="0" smtClean="0"/>
            </a:br>
            <a:r>
              <a:rPr lang="en-US" dirty="0" err="1" smtClean="0"/>
              <a:t>movlw</a:t>
            </a:r>
            <a:r>
              <a:rPr lang="en-US" dirty="0" smtClean="0"/>
              <a:t>		0x00		</a:t>
            </a:r>
            <a:br>
              <a:rPr lang="en-US" dirty="0" smtClean="0"/>
            </a:br>
            <a:r>
              <a:rPr lang="en-US" dirty="0" err="1" smtClean="0"/>
              <a:t>movwf</a:t>
            </a:r>
            <a:r>
              <a:rPr lang="en-US" dirty="0" smtClean="0"/>
              <a:t>	OPTION 		; set bits 5,3,0-2</a:t>
            </a:r>
            <a:br>
              <a:rPr lang="en-US" dirty="0" smtClean="0"/>
            </a:br>
            <a:r>
              <a:rPr lang="en-US" dirty="0" err="1" smtClean="0"/>
              <a:t>bcf</a:t>
            </a:r>
            <a:r>
              <a:rPr lang="en-US" dirty="0" smtClean="0"/>
              <a:t>		STATUS,RP0 		;return to bank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m</a:t>
            </a:r>
            <a:r>
              <a:rPr lang="en-US" dirty="0" err="1" smtClean="0"/>
              <a:t>ovlw</a:t>
            </a:r>
            <a:r>
              <a:rPr lang="en-US" dirty="0" smtClean="0"/>
              <a:t>	0x06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/>
              <a:t>movwf</a:t>
            </a:r>
            <a:r>
              <a:rPr lang="en-US" dirty="0" smtClean="0"/>
              <a:t>	TMR0			; place a 6 in timer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/>
              <a:t>btfss</a:t>
            </a:r>
            <a:r>
              <a:rPr lang="en-US" dirty="0" smtClean="0"/>
              <a:t>		INTCON,T0IF		; overflow?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g</a:t>
            </a:r>
            <a:r>
              <a:rPr lang="en-US" dirty="0" err="1" smtClean="0"/>
              <a:t>oto</a:t>
            </a:r>
            <a:r>
              <a:rPr lang="en-US" dirty="0" smtClean="0"/>
              <a:t>		$-1		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2560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0 – generate an interrupt in 500 microseconds (set up is in main)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err="1"/>
              <a:t>bsf</a:t>
            </a:r>
            <a:r>
              <a:rPr lang="en-US" dirty="0"/>
              <a:t>		INTCON,GIE		; enable global interrupts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err="1"/>
              <a:t>bsf</a:t>
            </a:r>
            <a:r>
              <a:rPr lang="en-US" dirty="0"/>
              <a:t>		</a:t>
            </a:r>
            <a:r>
              <a:rPr lang="en-US" dirty="0" smtClean="0"/>
              <a:t>INTCON,T0IE	</a:t>
            </a:r>
            <a:r>
              <a:rPr lang="en-US" dirty="0"/>
              <a:t>	; enable </a:t>
            </a:r>
            <a:r>
              <a:rPr lang="en-US" dirty="0" smtClean="0"/>
              <a:t>Timer 0 </a:t>
            </a:r>
            <a:r>
              <a:rPr lang="en-US" dirty="0"/>
              <a:t>interrupt	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/>
              <a:t>bsf</a:t>
            </a:r>
            <a:r>
              <a:rPr lang="en-US" dirty="0" smtClean="0"/>
              <a:t>		STATUS,RP0		; </a:t>
            </a:r>
            <a:r>
              <a:rPr lang="en-US" dirty="0" err="1" smtClean="0"/>
              <a:t>goto</a:t>
            </a:r>
            <a:r>
              <a:rPr lang="en-US" dirty="0" smtClean="0"/>
              <a:t> bank 1</a:t>
            </a:r>
            <a:br>
              <a:rPr lang="en-US" dirty="0" smtClean="0"/>
            </a:br>
            <a:r>
              <a:rPr lang="en-US" dirty="0" err="1" smtClean="0"/>
              <a:t>movlw</a:t>
            </a:r>
            <a:r>
              <a:rPr lang="en-US" dirty="0" smtClean="0"/>
              <a:t>	0x00			; system clock, timer 0, 2:1 </a:t>
            </a:r>
            <a:r>
              <a:rPr lang="en-US" dirty="0" err="1" smtClean="0"/>
              <a:t>prescaler</a:t>
            </a: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err="1" smtClean="0"/>
              <a:t>movwf</a:t>
            </a:r>
            <a:r>
              <a:rPr lang="en-US" dirty="0" smtClean="0"/>
              <a:t>	OPTION 		; </a:t>
            </a:r>
            <a:r>
              <a:rPr lang="en-US" dirty="0" err="1" smtClean="0"/>
              <a:t>portb</a:t>
            </a:r>
            <a:r>
              <a:rPr lang="en-US" dirty="0" smtClean="0"/>
              <a:t> pin 0 is input</a:t>
            </a:r>
            <a:br>
              <a:rPr lang="en-US" dirty="0" smtClean="0"/>
            </a:br>
            <a:r>
              <a:rPr lang="en-US" dirty="0" err="1" smtClean="0"/>
              <a:t>bcf</a:t>
            </a:r>
            <a:r>
              <a:rPr lang="en-US" dirty="0" smtClean="0"/>
              <a:t>		STATUS,RP0 ;	;return to bank 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m</a:t>
            </a:r>
            <a:r>
              <a:rPr lang="en-US" dirty="0" err="1" smtClean="0"/>
              <a:t>ovlw</a:t>
            </a:r>
            <a:r>
              <a:rPr lang="en-US" dirty="0" smtClean="0"/>
              <a:t>	0x06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m</a:t>
            </a:r>
            <a:r>
              <a:rPr lang="en-US" dirty="0" err="1" smtClean="0"/>
              <a:t>ovwf</a:t>
            </a:r>
            <a:r>
              <a:rPr lang="en-US" dirty="0" smtClean="0"/>
              <a:t>	TMR0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Blah blah blah	; go on your merry way, interrupt in 500 micros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42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main must reside at 0x00 and ISR must reside at 0x04. Typical layout: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</a:t>
            </a:r>
            <a:r>
              <a:rPr lang="en-US" dirty="0" smtClean="0"/>
              <a:t>rg	0x00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g</a:t>
            </a:r>
            <a:r>
              <a:rPr lang="en-US" dirty="0" err="1" smtClean="0"/>
              <a:t>oto</a:t>
            </a:r>
            <a:r>
              <a:rPr lang="en-US" dirty="0" smtClean="0"/>
              <a:t>	main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org	0x04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g</a:t>
            </a:r>
            <a:r>
              <a:rPr lang="en-US" dirty="0" err="1" smtClean="0"/>
              <a:t>oto</a:t>
            </a:r>
            <a:r>
              <a:rPr lang="en-US" dirty="0" smtClean="0"/>
              <a:t>	</a:t>
            </a:r>
            <a:r>
              <a:rPr lang="en-US" dirty="0" err="1" smtClean="0"/>
              <a:t>isr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i</a:t>
            </a:r>
            <a:r>
              <a:rPr lang="en-US" dirty="0" err="1" smtClean="0"/>
              <a:t>sr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</a:t>
            </a:r>
            <a:r>
              <a:rPr lang="is-IS" dirty="0" smtClean="0"/>
              <a:t>…...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/>
              <a:t>	</a:t>
            </a:r>
            <a:r>
              <a:rPr lang="is-IS" dirty="0" smtClean="0"/>
              <a:t>......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/>
              <a:t>	</a:t>
            </a:r>
            <a:r>
              <a:rPr lang="is-IS" dirty="0" smtClean="0"/>
              <a:t>retfie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</a:t>
            </a:r>
            <a:r>
              <a:rPr lang="is-IS" dirty="0" smtClean="0"/>
              <a:t>ain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 smtClean="0"/>
              <a:t>	......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/>
              <a:t>	</a:t>
            </a:r>
            <a:r>
              <a:rPr lang="is-IS" dirty="0" smtClean="0"/>
              <a:t>......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/>
              <a:t>	</a:t>
            </a:r>
            <a:r>
              <a:rPr lang="is-IS" dirty="0" smtClean="0"/>
              <a:t>end</a:t>
            </a:r>
            <a:r>
              <a:rPr lang="is-IS" dirty="0"/>
              <a:t>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44499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interrupt clears GIE, </a:t>
            </a:r>
            <a:r>
              <a:rPr lang="en-US" dirty="0" err="1" smtClean="0"/>
              <a:t>retfie</a:t>
            </a:r>
            <a:r>
              <a:rPr lang="en-US" dirty="0" smtClean="0"/>
              <a:t> resets it. Leave it alone!!</a:t>
            </a:r>
          </a:p>
          <a:p>
            <a:r>
              <a:rPr lang="en-US" dirty="0" smtClean="0"/>
              <a:t>An interrupt sets the specific interrupt flag. You must clear it before you execute </a:t>
            </a:r>
            <a:r>
              <a:rPr lang="en-US" dirty="0" err="1" smtClean="0"/>
              <a:t>retfie</a:t>
            </a:r>
            <a:r>
              <a:rPr lang="en-US" dirty="0" smtClean="0"/>
              <a:t>. Otherwise, the interrupt will never occur again.</a:t>
            </a:r>
          </a:p>
          <a:p>
            <a:r>
              <a:rPr lang="en-US" dirty="0" smtClean="0"/>
              <a:t>If you have enabled several interrupts, your interrupt routine must poll the interrupt flags to determine which interrupts occurred. You may service multiple interrupts in a routine. If you don’t, the subsequent interrupts will be triggered immediately upon executing a </a:t>
            </a:r>
            <a:r>
              <a:rPr lang="en-US" dirty="0" err="1" smtClean="0"/>
              <a:t>retfie</a:t>
            </a:r>
            <a:r>
              <a:rPr lang="en-US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3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IMPORTANT!!! We need to access two different registers: INTCON and OPTION. INTCON is in bank 0, OPTION is in bank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Interrupts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3100" dirty="0" smtClean="0"/>
              <a:t>to enable interrupts:</a:t>
            </a:r>
            <a:br>
              <a:rPr lang="en-US" sz="3100" dirty="0" smtClean="0"/>
            </a:br>
            <a:r>
              <a:rPr lang="en-US" sz="3100" dirty="0"/>
              <a:t>	</a:t>
            </a:r>
            <a:r>
              <a:rPr lang="en-US" sz="3100" dirty="0" err="1" smtClean="0"/>
              <a:t>bsf</a:t>
            </a:r>
            <a:r>
              <a:rPr lang="en-US" sz="3100" dirty="0" smtClean="0"/>
              <a:t>	INTCON,GIE   or  </a:t>
            </a:r>
            <a:br>
              <a:rPr lang="en-US" sz="3100" dirty="0" smtClean="0"/>
            </a:br>
            <a:r>
              <a:rPr lang="en-US" sz="3100" dirty="0"/>
              <a:t>	</a:t>
            </a:r>
            <a:r>
              <a:rPr lang="en-US" sz="3100" dirty="0" err="1" smtClean="0"/>
              <a:t>bsf</a:t>
            </a:r>
            <a:r>
              <a:rPr lang="en-US" sz="3100" dirty="0" smtClean="0"/>
              <a:t>	INTCON,7</a:t>
            </a:r>
            <a:endParaRPr lang="en-US" sz="31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58583"/>
            <a:ext cx="10468436" cy="3987384"/>
          </a:xfrm>
        </p:spPr>
      </p:pic>
    </p:spTree>
    <p:extLst>
      <p:ext uri="{BB962C8B-B14F-4D97-AF65-F5344CB8AC3E}">
        <p14:creationId xmlns:p14="http://schemas.microsoft.com/office/powerpoint/2010/main" val="110856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Interrupts: let’s focus on local interrupts</a:t>
            </a:r>
            <a:br>
              <a:rPr lang="en-US" dirty="0" smtClean="0"/>
            </a:br>
            <a:r>
              <a:rPr lang="en-US" sz="3100" dirty="0" smtClean="0"/>
              <a:t>TMR0- Timer 0 alarm has gone off</a:t>
            </a:r>
            <a:br>
              <a:rPr lang="en-US" sz="3100" dirty="0" smtClean="0"/>
            </a:br>
            <a:r>
              <a:rPr lang="en-US" sz="3100" dirty="0" smtClean="0"/>
              <a:t>B0 – change on pin B0</a:t>
            </a:r>
            <a:br>
              <a:rPr lang="en-US" sz="3100" dirty="0" smtClean="0"/>
            </a:br>
            <a:r>
              <a:rPr lang="en-US" sz="3100" dirty="0" smtClean="0"/>
              <a:t>RB PORT Change- change on one of B4,B5,B6,B7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084" y="1825625"/>
            <a:ext cx="7971831" cy="4351338"/>
          </a:xfrm>
        </p:spPr>
      </p:pic>
    </p:spTree>
    <p:extLst>
      <p:ext uri="{BB962C8B-B14F-4D97-AF65-F5344CB8AC3E}">
        <p14:creationId xmlns:p14="http://schemas.microsoft.com/office/powerpoint/2010/main" val="1249135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Interrupts</a:t>
            </a:r>
            <a:br>
              <a:rPr lang="en-US" dirty="0" smtClean="0"/>
            </a:br>
            <a:r>
              <a:rPr lang="en-US" sz="3100" dirty="0" smtClean="0"/>
              <a:t>Suppose we wish to interrupt on :</a:t>
            </a:r>
            <a:br>
              <a:rPr lang="en-US" sz="3100" dirty="0" smtClean="0"/>
            </a:br>
            <a:r>
              <a:rPr lang="en-US" sz="3100" dirty="0"/>
              <a:t>	</a:t>
            </a:r>
            <a:r>
              <a:rPr lang="en-US" sz="3100" dirty="0" smtClean="0"/>
              <a:t>- change on B0</a:t>
            </a:r>
            <a:br>
              <a:rPr lang="en-US" sz="3100" dirty="0" smtClean="0"/>
            </a:br>
            <a:r>
              <a:rPr lang="en-US" sz="3100" dirty="0"/>
              <a:t>	</a:t>
            </a:r>
            <a:r>
              <a:rPr lang="en-US" sz="3100" dirty="0" smtClean="0"/>
              <a:t>- when TMR0 alarms sounds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8563"/>
            <a:ext cx="10515600" cy="3988399"/>
          </a:xfrm>
        </p:spPr>
        <p:txBody>
          <a:bodyPr/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	</a:t>
            </a:r>
            <a:r>
              <a:rPr lang="en-US" dirty="0" err="1" smtClean="0"/>
              <a:t>bsf</a:t>
            </a:r>
            <a:r>
              <a:rPr lang="en-US" dirty="0" smtClean="0"/>
              <a:t>	INTCON, GIE	; enable global interrupts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bsf</a:t>
            </a:r>
            <a:r>
              <a:rPr lang="en-US" dirty="0" smtClean="0"/>
              <a:t>	INTCON,INTE	; enable change of B0 interrupt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bsf</a:t>
            </a:r>
            <a:r>
              <a:rPr lang="en-US" dirty="0" smtClean="0"/>
              <a:t>	INTCON,TMIE	; enable Timer 0 interrupt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2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local interrupt enable bit has a corresponding flag bit. The flag indicates that this type of interrupt has occurred:</a:t>
            </a:r>
          </a:p>
          <a:p>
            <a:endParaRPr lang="en-US" dirty="0"/>
          </a:p>
          <a:p>
            <a:r>
              <a:rPr lang="en-US" dirty="0" smtClean="0"/>
              <a:t>INTE</a:t>
            </a:r>
            <a:r>
              <a:rPr lang="en-US" dirty="0" smtClean="0">
                <a:sym typeface="Wingdings"/>
              </a:rPr>
              <a:t>INTF    (B0 change )</a:t>
            </a:r>
          </a:p>
          <a:p>
            <a:r>
              <a:rPr lang="en-US" dirty="0" smtClean="0">
                <a:sym typeface="Wingdings"/>
              </a:rPr>
              <a:t>TOIETOIF     (Timer0 alarm)</a:t>
            </a:r>
          </a:p>
          <a:p>
            <a:r>
              <a:rPr lang="en-US" dirty="0" smtClean="0">
                <a:sym typeface="Wingdings"/>
              </a:rPr>
              <a:t>RBIERBIF     (change on B4,B5,B6, or B7)</a:t>
            </a:r>
          </a:p>
          <a:p>
            <a:endParaRPr lang="en-US" dirty="0" smtClean="0">
              <a:sym typeface="Wingdings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6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Interrupts:</a:t>
            </a:r>
            <a:br>
              <a:rPr lang="en-US" dirty="0" smtClean="0"/>
            </a:br>
            <a:r>
              <a:rPr lang="en-US" dirty="0" smtClean="0"/>
              <a:t>INTE versus RBIE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INTE occurs with a change on B0. The programmer decides if the desired interrupt change is from low to high or high to low. This is specified in the OPTION register bit 6 (INTEDG)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RBIE occurs with any change of state on pins B4,B5,B6,B7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06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Let’s set an interrupt on B0 on a rising edge: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bsf</a:t>
            </a:r>
            <a:r>
              <a:rPr lang="en-US" dirty="0" smtClean="0"/>
              <a:t>		INTCON,GIE		; enable global interrupts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bsf</a:t>
            </a:r>
            <a:r>
              <a:rPr lang="en-US" dirty="0" smtClean="0"/>
              <a:t>		INTCON,INTE	; enable B0 interrupt	</a:t>
            </a: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b</a:t>
            </a:r>
            <a:r>
              <a:rPr lang="en-US" dirty="0" err="1" smtClean="0"/>
              <a:t>sf</a:t>
            </a:r>
            <a:r>
              <a:rPr lang="en-US" dirty="0"/>
              <a:t>	</a:t>
            </a:r>
            <a:r>
              <a:rPr lang="en-US" dirty="0" smtClean="0"/>
              <a:t>	STATUS,RP0		; </a:t>
            </a:r>
            <a:r>
              <a:rPr lang="en-US" dirty="0" err="1" smtClean="0"/>
              <a:t>goto</a:t>
            </a:r>
            <a:r>
              <a:rPr lang="en-US" dirty="0" smtClean="0"/>
              <a:t> bank 1</a:t>
            </a:r>
            <a:br>
              <a:rPr lang="en-US" dirty="0" smtClean="0"/>
            </a:br>
            <a:r>
              <a:rPr lang="en-US" dirty="0" err="1" smtClean="0"/>
              <a:t>movlw</a:t>
            </a:r>
            <a:r>
              <a:rPr lang="en-US" dirty="0"/>
              <a:t>	</a:t>
            </a:r>
            <a:r>
              <a:rPr lang="en-US" dirty="0" smtClean="0"/>
              <a:t>0x01		</a:t>
            </a:r>
            <a:br>
              <a:rPr lang="en-US" dirty="0" smtClean="0"/>
            </a:br>
            <a:r>
              <a:rPr lang="en-US" dirty="0" err="1" smtClean="0"/>
              <a:t>movwf</a:t>
            </a:r>
            <a:r>
              <a:rPr lang="en-US" dirty="0"/>
              <a:t>	</a:t>
            </a:r>
            <a:r>
              <a:rPr lang="en-US" dirty="0" smtClean="0"/>
              <a:t>TRISB 			; </a:t>
            </a:r>
            <a:r>
              <a:rPr lang="en-US" dirty="0" err="1" smtClean="0"/>
              <a:t>portb</a:t>
            </a:r>
            <a:r>
              <a:rPr lang="en-US" dirty="0" smtClean="0"/>
              <a:t> pin 0 is input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/>
              <a:t>bsf</a:t>
            </a:r>
            <a:r>
              <a:rPr lang="en-US" dirty="0"/>
              <a:t>	</a:t>
            </a:r>
            <a:r>
              <a:rPr lang="en-US" dirty="0" smtClean="0"/>
              <a:t>	OPTION, INTEDG	; interrupt on low to high</a:t>
            </a:r>
            <a:br>
              <a:rPr lang="en-US" dirty="0" smtClean="0"/>
            </a:br>
            <a:r>
              <a:rPr lang="en-US" dirty="0" err="1" smtClean="0"/>
              <a:t>bcf</a:t>
            </a:r>
            <a:r>
              <a:rPr lang="en-US" dirty="0"/>
              <a:t>	</a:t>
            </a:r>
            <a:r>
              <a:rPr lang="en-US" dirty="0" smtClean="0"/>
              <a:t>	STATUS,RP0 ;	;return to bank 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60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Interrupt Service Routines (ISR)  always end with </a:t>
            </a:r>
            <a:r>
              <a:rPr lang="en-US" dirty="0" err="1" smtClean="0"/>
              <a:t>retfie</a:t>
            </a:r>
            <a:endParaRPr lang="en-US" dirty="0" smtClean="0"/>
          </a:p>
          <a:p>
            <a:r>
              <a:rPr lang="en-US" dirty="0" smtClean="0"/>
              <a:t>When an interrupt occurs, the GIE is set to 0. Thus, an interrupt cannot occur while an interrupt is occurring.</a:t>
            </a:r>
          </a:p>
          <a:p>
            <a:r>
              <a:rPr lang="en-US" dirty="0" err="1"/>
              <a:t>r</a:t>
            </a:r>
            <a:r>
              <a:rPr lang="en-US" dirty="0" err="1" smtClean="0"/>
              <a:t>etfie</a:t>
            </a:r>
            <a:r>
              <a:rPr lang="en-US" dirty="0" smtClean="0"/>
              <a:t> re-enables GIE</a:t>
            </a:r>
          </a:p>
          <a:p>
            <a:r>
              <a:rPr lang="en-US" dirty="0" smtClean="0"/>
              <a:t>Interrupts do “stack”. That is, if an interrupt occurs while an interrupt is being serviced, the new interrupt will be serviced after the older interrupt finishes and </a:t>
            </a:r>
            <a:r>
              <a:rPr lang="en-US" dirty="0" err="1" smtClean="0"/>
              <a:t>retfie</a:t>
            </a:r>
            <a:r>
              <a:rPr lang="en-US" dirty="0" smtClean="0"/>
              <a:t> re-enables interrupts</a:t>
            </a:r>
          </a:p>
          <a:p>
            <a:r>
              <a:rPr lang="en-US" dirty="0" smtClean="0"/>
              <a:t>When an interrupt occurs, only the PC is saved on a stack. The programmer must save any other registers (like the W???)</a:t>
            </a:r>
          </a:p>
          <a:p>
            <a:r>
              <a:rPr lang="en-US" dirty="0" smtClean="0"/>
              <a:t>NEVER set or clear GIE in an interrupt routine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03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641</Words>
  <Application>Microsoft Macintosh PowerPoint</Application>
  <PresentationFormat>Custom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Interrupts </vt:lpstr>
      <vt:lpstr>Interrupts</vt:lpstr>
      <vt:lpstr>Interrupts  to enable interrupts:  bsf INTCON,GIE   or    bsf INTCON,7</vt:lpstr>
      <vt:lpstr>Interrupts: let’s focus on local interrupts TMR0- Timer 0 alarm has gone off B0 – change on pin B0 RB PORT Change- change on one of B4,B5,B6,B7 </vt:lpstr>
      <vt:lpstr>Interrupts Suppose we wish to interrupt on :  - change on B0  - when TMR0 alarms sounds</vt:lpstr>
      <vt:lpstr>Interrupts</vt:lpstr>
      <vt:lpstr>Interrupts: INTE versus RBIE </vt:lpstr>
      <vt:lpstr>Interrupts</vt:lpstr>
      <vt:lpstr>Interrupts</vt:lpstr>
      <vt:lpstr>Timer 0</vt:lpstr>
      <vt:lpstr>Timer 0 </vt:lpstr>
      <vt:lpstr>Timer 0: revisit OPTION register (bank 1) bcf OPTION,TOCS ; use internal clock</vt:lpstr>
      <vt:lpstr>Timer 0 – revisit OPTION register  bcf OPTION,PSA ; select Timer0, not watch dog timer  bcf OPTION,2 ; next three set prescaler to 2:1  bcf OPTION,1  bcf OPTION,0</vt:lpstr>
      <vt:lpstr>Timer 0 – 500 microsecond timer, no interrupt</vt:lpstr>
      <vt:lpstr>Timer 0 – generate an interrupt in 500 microseconds (set up is in main)</vt:lpstr>
      <vt:lpstr>Coding it</vt:lpstr>
      <vt:lpstr>Coding it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Interrupts </dc:title>
  <dc:creator>Microsoft Office User</dc:creator>
  <cp:lastModifiedBy>Bill</cp:lastModifiedBy>
  <cp:revision>14</cp:revision>
  <dcterms:created xsi:type="dcterms:W3CDTF">2019-02-16T22:16:29Z</dcterms:created>
  <dcterms:modified xsi:type="dcterms:W3CDTF">2019-10-17T13:30:05Z</dcterms:modified>
</cp:coreProperties>
</file>